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74" r:id="rId8"/>
    <p:sldId id="261" r:id="rId9"/>
    <p:sldId id="262" r:id="rId10"/>
    <p:sldId id="263" r:id="rId11"/>
    <p:sldId id="264" r:id="rId12"/>
    <p:sldId id="265" r:id="rId13"/>
    <p:sldId id="27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6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Límite de una función real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00395" y="4611321"/>
            <a:ext cx="3479025" cy="1086237"/>
          </a:xfrm>
        </p:spPr>
        <p:txBody>
          <a:bodyPr/>
          <a:lstStyle/>
          <a:p>
            <a:r>
              <a:rPr lang="es-CL" dirty="0"/>
              <a:t>Montoya.</a:t>
            </a:r>
          </a:p>
        </p:txBody>
      </p:sp>
    </p:spTree>
    <p:extLst>
      <p:ext uri="{BB962C8B-B14F-4D97-AF65-F5344CB8AC3E}">
        <p14:creationId xmlns:p14="http://schemas.microsoft.com/office/powerpoint/2010/main" val="747000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405466" y="637822"/>
                <a:ext cx="9601200" cy="5413022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s-CL" sz="2400" dirty="0"/>
                  <a:t>Calculemos ahora los valores de las cotas a, b en el intervalo </a:t>
                </a:r>
                <a14:m>
                  <m:oMath xmlns:m="http://schemas.openxmlformats.org/officeDocument/2006/math">
                    <m:d>
                      <m:dPr>
                        <m:begChr m:val="]"/>
                        <m:endChr m:val="["/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s-CL" sz="2400" dirty="0"/>
                  <a:t>, para ello consideremos la función g(x)=x+3, ya que tanto la función f(x) como g(x) tienen las mismas imágenes </a:t>
                </a:r>
                <a14:m>
                  <m:oMath xmlns:m="http://schemas.openxmlformats.org/officeDocument/2006/math">
                    <m:r>
                      <a:rPr lang="es-CL" sz="2400" i="1">
                        <a:latin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s-CL" sz="2400" dirty="0"/>
                  <a:t> X </a:t>
                </a:r>
                <a14:m>
                  <m:oMath xmlns:m="http://schemas.openxmlformats.org/officeDocument/2006/math">
                    <m:r>
                      <a:rPr lang="es-CL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s-CL" sz="2400" dirty="0"/>
                  <a:t> R, X=3</a:t>
                </a:r>
              </a:p>
              <a:p>
                <a:r>
                  <a:rPr lang="es-CL" sz="2400" dirty="0"/>
                  <a:t>En efecto           </a:t>
                </a:r>
                <a14:m>
                  <m:oMath xmlns:m="http://schemas.openxmlformats.org/officeDocument/2006/math">
                    <m:r>
                      <a:rPr lang="es-CL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CL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CL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−9</m:t>
                        </m:r>
                      </m:num>
                      <m:den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</m:oMath>
                </a14:m>
                <a:r>
                  <a:rPr lang="es-CL" sz="2400" dirty="0"/>
                  <a:t>                                                                                                       </a:t>
                </a:r>
              </a:p>
              <a:p>
                <a:r>
                  <a:rPr lang="es-CL" sz="2400" dirty="0"/>
                  <a:t>Luego: </a:t>
                </a:r>
                <a14:m>
                  <m:oMath xmlns:m="http://schemas.openxmlformats.org/officeDocument/2006/math">
                    <m:r>
                      <a:rPr lang="es-CL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s-CL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sz="2400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s-CL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CL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sz="2400" i="1">
                        <a:latin typeface="Cambria Math" panose="02040503050406030204" pitchFamily="18" charset="0"/>
                      </a:rPr>
                      <m:t>𝜀</m:t>
                    </m:r>
                    <m:r>
                      <a:rPr lang="es-CL" sz="2400" i="1">
                        <a:latin typeface="Cambria Math" panose="02040503050406030204" pitchFamily="18" charset="0"/>
                      </a:rPr>
                      <m:t>=6−</m:t>
                    </m:r>
                    <m:f>
                      <m:f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s-CL" sz="2400" dirty="0"/>
              </a:p>
              <a:p>
                <a14:m>
                  <m:oMath xmlns:m="http://schemas.openxmlformats.org/officeDocument/2006/math">
                    <m:r>
                      <a:rPr lang="es-CL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s-CL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sz="2400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s-CL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CL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sz="2400" i="1">
                        <a:latin typeface="Cambria Math" panose="02040503050406030204" pitchFamily="18" charset="0"/>
                      </a:rPr>
                      <m:t>𝜀</m:t>
                    </m:r>
                    <m:r>
                      <a:rPr lang="es-CL" sz="2400" i="1">
                        <a:latin typeface="Cambria Math" panose="02040503050406030204" pitchFamily="18" charset="0"/>
                      </a:rPr>
                      <m:t>=6+</m:t>
                    </m:r>
                    <m:f>
                      <m:f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s-CL" sz="2400" dirty="0"/>
              </a:p>
              <a:p>
                <a:r>
                  <a:rPr lang="es-CL" sz="2400" dirty="0"/>
                  <a:t>De donde: a= 2,9   y    b=3.1</a:t>
                </a:r>
              </a:p>
              <a:p>
                <a:r>
                  <a:rPr lang="es-CL" sz="2400" dirty="0"/>
                  <a:t> </a:t>
                </a: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05466" y="637822"/>
                <a:ext cx="9601200" cy="5413022"/>
              </a:xfrm>
              <a:blipFill>
                <a:blip r:embed="rId2"/>
                <a:stretch>
                  <a:fillRect l="-571" t="-157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7087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123245" y="705554"/>
                <a:ext cx="9601200" cy="5232401"/>
              </a:xfrm>
            </p:spPr>
            <p:txBody>
              <a:bodyPr/>
              <a:lstStyle/>
              <a:p>
                <a:r>
                  <a:rPr lang="es-CL" sz="2800" dirty="0"/>
                  <a:t>luego ]</a:t>
                </a:r>
                <a:r>
                  <a:rPr lang="es-CL" sz="2800" dirty="0" err="1"/>
                  <a:t>a,b</a:t>
                </a:r>
                <a:r>
                  <a:rPr lang="es-CL" sz="2800" dirty="0"/>
                  <a:t>[ corresponde a ]2,9 ; 3,1[ o bien ]3-1/10 + 1/10[ es el entorno del punto </a:t>
                </a:r>
                <a14:m>
                  <m:oMath xmlns:m="http://schemas.openxmlformats.org/officeDocument/2006/math">
                    <m:r>
                      <a:rPr lang="es-CL" sz="2800" i="1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s-CL" sz="2800" dirty="0"/>
                  <a:t> en el eje </a:t>
                </a:r>
                <a:r>
                  <a:rPr lang="es-CL" sz="2800" dirty="0" err="1"/>
                  <a:t>ox</a:t>
                </a:r>
                <a:r>
                  <a:rPr lang="es-CL" sz="2800" dirty="0"/>
                  <a:t> ; x ≠ y que tienen su imagen en el entorno ]6-1/10,6+1/10[ en el eje </a:t>
                </a:r>
                <a:r>
                  <a:rPr lang="es-CL" sz="2800" dirty="0" err="1"/>
                  <a:t>oy</a:t>
                </a:r>
                <a:r>
                  <a:rPr lang="es-CL" sz="2800" dirty="0"/>
                  <a:t>.</a:t>
                </a:r>
              </a:p>
              <a:p>
                <a:endParaRPr lang="es-CL" sz="2800" dirty="0"/>
              </a:p>
              <a:p>
                <a:r>
                  <a:rPr lang="es-CL" sz="2800" dirty="0"/>
                  <a:t>Digamos que la función o imágenes hacen el recorrido en la banda que muestra la figura.</a:t>
                </a: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23245" y="705554"/>
                <a:ext cx="9601200" cy="5232401"/>
              </a:xfrm>
              <a:blipFill>
                <a:blip r:embed="rId2"/>
                <a:stretch>
                  <a:fillRect l="-1143" t="-1748" r="-165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2899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36133" y="886178"/>
            <a:ext cx="9601200" cy="3581400"/>
          </a:xfrm>
        </p:spPr>
        <p:txBody>
          <a:bodyPr/>
          <a:lstStyle/>
          <a:p>
            <a:r>
              <a:rPr lang="es-CL" dirty="0"/>
              <a:t>En general:</a:t>
            </a:r>
          </a:p>
          <a:p>
            <a:r>
              <a:rPr lang="es-CL" dirty="0"/>
              <a:t>                 La función general f(x), tiene como </a:t>
            </a:r>
            <a:r>
              <a:rPr lang="es-CL" u="sng" dirty="0"/>
              <a:t>límite el numero L</a:t>
            </a:r>
            <a:r>
              <a:rPr lang="es-CL" dirty="0"/>
              <a:t> cuando X tiende a “a”, si y sólo si, para todo entorno] L- ∈, L+∈ [en el eje OY,  (imágenes) puede determinarse entorno] a-S, </a:t>
            </a:r>
            <a:r>
              <a:rPr lang="es-CL" dirty="0" err="1"/>
              <a:t>a+S</a:t>
            </a:r>
            <a:r>
              <a:rPr lang="es-CL" dirty="0"/>
              <a:t> [en el eje OX, tal que si x E] a-S, a-S [ ; x ≠ a,</a:t>
            </a:r>
          </a:p>
          <a:p>
            <a:r>
              <a:rPr lang="es-CL" dirty="0"/>
              <a:t> </a:t>
            </a:r>
          </a:p>
          <a:p>
            <a:r>
              <a:rPr lang="es-CL" dirty="0"/>
              <a:t>Entonces f(x)  ∈                    ]L- ∈ , L+∈ [ .</a:t>
            </a:r>
          </a:p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4459" y="3983214"/>
            <a:ext cx="3209925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198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Estrategia para calcular limite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157110" y="1428750"/>
                <a:ext cx="10481733" cy="5220406"/>
              </a:xfrm>
            </p:spPr>
            <p:txBody>
              <a:bodyPr>
                <a:normAutofit/>
              </a:bodyPr>
              <a:lstStyle/>
              <a:p>
                <a:r>
                  <a:rPr lang="es-CL" dirty="0"/>
                  <a:t>Es una estrategia algebráica que tiene su fundamento en una transformación de la forma original, amplificando la función por un factor conveniente.</a:t>
                </a:r>
              </a:p>
              <a:p>
                <a:r>
                  <a:rPr lang="es-CL" dirty="0"/>
                  <a:t>Se observa que podemos aplicar factorización algebráica a la expresión original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→3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s-CL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CL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−9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den>
                        </m:f>
                      </m:e>
                    </m:func>
                  </m:oMath>
                </a14:m>
                <a:r>
                  <a:rPr lang="es-CL" dirty="0"/>
                  <a:t>  , obteniendo: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→3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+3)(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−3)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−3)</m:t>
                            </m:r>
                          </m:den>
                        </m:f>
                      </m:e>
                    </m:func>
                  </m:oMath>
                </a14:m>
                <a:r>
                  <a:rPr lang="es-CL" dirty="0"/>
                  <a:t>  , que amplificada por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</m:oMath>
                </a14:m>
                <a:r>
                  <a:rPr lang="es-CL" dirty="0"/>
                  <a:t>  (que es equivalente a simplificar por </a:t>
                </a:r>
                <a14:m>
                  <m:oMath xmlns:m="http://schemas.openxmlformats.org/officeDocument/2006/math">
                    <m:r>
                      <a:rPr lang="es-CL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endParaRPr lang="es-CL" dirty="0"/>
              </a:p>
              <a:p>
                <a:r>
                  <a:rPr lang="es-CL" dirty="0"/>
                  <a:t>Se obtiene: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→3</m:t>
                            </m:r>
                          </m:lim>
                        </m:limLow>
                      </m:fName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+3)</m:t>
                        </m:r>
                      </m:e>
                    </m:func>
                  </m:oMath>
                </a14:m>
                <a:r>
                  <a:rPr lang="es-CL" dirty="0"/>
                  <a:t> , que al evaluar el limite , resulta: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→3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e>
                        </m:d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=6</m:t>
                        </m:r>
                      </m:e>
                    </m:func>
                  </m:oMath>
                </a14:m>
                <a:endParaRPr lang="es-CL" dirty="0"/>
              </a:p>
              <a:p>
                <a:endParaRPr lang="es-CL" dirty="0"/>
              </a:p>
              <a:p>
                <a:r>
                  <a:rPr lang="es-CL" dirty="0"/>
                  <a:t>¡Este es el método o estrategia que se aplica en general para evaluar límites </a:t>
                </a:r>
                <a:r>
                  <a:rPr lang="es-CL" dirty="0" err="1"/>
                  <a:t>algebráicamente</a:t>
                </a:r>
                <a:r>
                  <a:rPr lang="es-CL" dirty="0"/>
                  <a:t> o analíticamente!!</a:t>
                </a:r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7110" y="1428750"/>
                <a:ext cx="10481733" cy="5220406"/>
              </a:xfrm>
              <a:blipFill>
                <a:blip r:embed="rId2"/>
                <a:stretch>
                  <a:fillRect l="-524" t="-93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9058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70000" y="427566"/>
            <a:ext cx="9601200" cy="1485900"/>
          </a:xfrm>
        </p:spPr>
        <p:txBody>
          <a:bodyPr/>
          <a:lstStyle/>
          <a:p>
            <a:r>
              <a:rPr lang="es-CL" dirty="0"/>
              <a:t>Ejemplos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s-CL" u="sng" dirty="0"/>
                  <a:t>Ejemplo 1 </a:t>
                </a:r>
                <a:endParaRPr lang="es-CL" dirty="0"/>
              </a:p>
              <a:p>
                <a:r>
                  <a:rPr lang="es-CL" dirty="0"/>
                  <a:t>           Consideremos la función f(x)= 4x-3 y probemos que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=5</m:t>
                        </m:r>
                      </m:e>
                    </m:func>
                  </m:oMath>
                </a14:m>
                <a:r>
                  <a:rPr lang="es-CL" dirty="0"/>
                  <a:t> </a:t>
                </a:r>
              </a:p>
              <a:p>
                <a:pPr marL="0" indent="0">
                  <a:buNone/>
                </a:pPr>
                <a:endParaRPr lang="es-CL" dirty="0"/>
              </a:p>
              <a:p>
                <a:r>
                  <a:rPr lang="es-CL" dirty="0"/>
                  <a:t>Sea   ]5 – Ԑ, 5+ Ԑ [, Ԑ Є R un entorno de y=5 en el eje y, para encontrar el correspondiente entorno] a, b [en x= 2 en el eje x.</a:t>
                </a:r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F(a)= 4a-3 = 5 - Ԑ luego a = 8 - Ԑ = 2- Ԑ</a:t>
                </a:r>
              </a:p>
              <a:p>
                <a:r>
                  <a:rPr lang="es-CL" dirty="0"/>
                  <a:t>f (b) = 4b-3 = 5 + Ԑ luego b = 2 + Ԑ </a:t>
                </a:r>
              </a:p>
              <a:p>
                <a:r>
                  <a:rPr lang="es-CL" dirty="0"/>
                  <a:t>Entonces el entorno x= Z en el eje x es]2- Ԑ/4, 2 + Ԑ/4[es decir S = Ԑ/4            </a:t>
                </a: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1" t="-221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7812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676400" y="1134534"/>
                <a:ext cx="9601200" cy="3581400"/>
              </a:xfrm>
            </p:spPr>
            <p:txBody>
              <a:bodyPr/>
              <a:lstStyle/>
              <a:p>
                <a:r>
                  <a:rPr lang="es-CL" b="1" dirty="0"/>
                  <a:t>Gráfico interpretativo</a:t>
                </a:r>
              </a:p>
              <a:p>
                <a:r>
                  <a:rPr lang="es-CL" b="1" dirty="0"/>
                  <a:t>Luego: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b="1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s-CL" b="1" i="1">
                                <a:latin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s-CL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s-CL" b="1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s-CL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lim>
                        </m:limLow>
                      </m:fName>
                      <m:e>
                        <m:sSup>
                          <m:sSupPr>
                            <m:ctrlPr>
                              <a:rPr lang="es-CL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CL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CL" b="1" i="1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s-CL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s-CL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s-CL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</m:d>
                            <m:r>
                              <a:rPr lang="es-CL" b="1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s-CL" b="1" i="1">
                                <a:latin typeface="Cambria Math" panose="02040503050406030204" pitchFamily="18" charset="0"/>
                              </a:rPr>
                              <m:t>𝑳</m:t>
                            </m:r>
                            <m:r>
                              <a:rPr lang="es-CL" b="1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s-CL" b="1" i="1"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  <m:sup/>
                        </m:sSup>
                      </m:e>
                    </m:func>
                  </m:oMath>
                </a14:m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76400" y="1134534"/>
                <a:ext cx="9601200" cy="3581400"/>
              </a:xfrm>
              <a:blipFill>
                <a:blip r:embed="rId2"/>
                <a:stretch>
                  <a:fillRect l="-571" t="-136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1461912"/>
            <a:ext cx="4972579" cy="4370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119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337733" y="773289"/>
                <a:ext cx="9601200" cy="5864578"/>
              </a:xfrm>
            </p:spPr>
            <p:txBody>
              <a:bodyPr>
                <a:normAutofit/>
              </a:bodyPr>
              <a:lstStyle/>
              <a:p>
                <a:r>
                  <a:rPr lang="es-CL" b="1" dirty="0"/>
                  <a:t>Propiedades sobre Límite de una función real.</a:t>
                </a:r>
                <a:endParaRPr lang="es-CL" dirty="0"/>
              </a:p>
              <a:p>
                <a:r>
                  <a:rPr lang="es-CL" dirty="0"/>
                  <a:t>                              </a:t>
                </a:r>
              </a:p>
              <a:p>
                <a:r>
                  <a:rPr lang="es-CL" dirty="0"/>
                  <a:t>1) </a:t>
                </a:r>
                <a:r>
                  <a:rPr lang="es-CL" b="1" dirty="0"/>
                  <a:t>Limite de la suma y la diferencia de funciones</a:t>
                </a:r>
                <a:r>
                  <a:rPr lang="es-CL" u="sng" dirty="0"/>
                  <a:t> </a:t>
                </a:r>
                <a:endParaRPr lang="es-CL" dirty="0"/>
              </a:p>
              <a:p>
                <a:r>
                  <a:rPr lang="es-CL" dirty="0"/>
                  <a:t>Si: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s-CL" dirty="0"/>
                  <a:t>  son dos funciones reales tales que: 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L" i="1">
                            <a:latin typeface="Cambria Math" panose="02040503050406030204" pitchFamily="18" charset="0"/>
                          </a:rPr>
                          <m:t> =  </m:t>
                        </m:r>
                        <m:sSub>
                          <m:sSub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CL" i="1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       </m:t>
                        </m:r>
                        <m:func>
                          <m:func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s-CL">
                                    <a:latin typeface="Cambria Math" panose="02040503050406030204" pitchFamily="18" charset="0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lim>
                            </m:limLow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 =  </m:t>
                            </m:r>
                            <m:sSub>
                              <m:sSub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func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func>
                  </m:oMath>
                </a14:m>
                <a:endParaRPr lang="es-CL" dirty="0"/>
              </a:p>
              <a:p>
                <a:r>
                  <a:rPr lang="es-CL" dirty="0"/>
                  <a:t>Entonces,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±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  <m:r>
                          <a:rPr lang="es-CL" i="1">
                            <a:latin typeface="Cambria Math" panose="02040503050406030204" pitchFamily="18" charset="0"/>
                          </a:rPr>
                          <m:t>= </m:t>
                        </m:r>
                      </m:e>
                    </m:func>
                    <m:func>
                      <m:func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L" i="1">
                            <a:latin typeface="Cambria Math" panose="02040503050406030204" pitchFamily="18" charset="0"/>
                          </a:rPr>
                          <m:t>±</m:t>
                        </m:r>
                        <m:func>
                          <m:func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s-CL">
                                    <a:latin typeface="Cambria Math" panose="02040503050406030204" pitchFamily="18" charset="0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lim>
                            </m:limLow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 =  </m:t>
                            </m:r>
                            <m:sSub>
                              <m:sSub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func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func>
                  </m:oMath>
                </a14:m>
                <a:endParaRPr lang="es-CL" dirty="0"/>
              </a:p>
              <a:p>
                <a:r>
                  <a:rPr lang="es-CL" dirty="0"/>
                  <a:t>      </a:t>
                </a:r>
              </a:p>
              <a:p>
                <a:r>
                  <a:rPr lang="es-CL" dirty="0"/>
                  <a:t>2)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  <m:r>
                          <a:rPr lang="es-CL" i="1">
                            <a:latin typeface="Cambria Math" panose="02040503050406030204" pitchFamily="18" charset="0"/>
                          </a:rPr>
                          <m:t>= </m:t>
                        </m:r>
                      </m:e>
                    </m:func>
                    <m:func>
                      <m:func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L" i="1">
                            <a:latin typeface="Cambria Math" panose="02040503050406030204" pitchFamily="18" charset="0"/>
                          </a:rPr>
                          <m:t>×</m:t>
                        </m:r>
                        <m:func>
                          <m:func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s-CL">
                                    <a:latin typeface="Cambria Math" panose="02040503050406030204" pitchFamily="18" charset="0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lim>
                            </m:limLow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 =  </m:t>
                            </m:r>
                            <m:sSub>
                              <m:sSub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func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func>
                  </m:oMath>
                </a14:m>
                <a:r>
                  <a:rPr lang="es-CL" dirty="0"/>
                  <a:t>Limite del producto </a:t>
                </a:r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3) límite del producto de una constante por una función                                                </a:t>
                </a:r>
              </a:p>
              <a:p>
                <a:r>
                  <a:rPr lang="es-CL" dirty="0"/>
                  <a:t>      Si K ϵ IR y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L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func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7733" y="773289"/>
                <a:ext cx="9601200" cy="5864578"/>
              </a:xfrm>
              <a:blipFill>
                <a:blip r:embed="rId2"/>
                <a:stretch>
                  <a:fillRect l="-571" t="-936" r="-44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9621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32933" y="355599"/>
                <a:ext cx="9601200" cy="590973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CL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 sz="28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𝐾</m:t>
                        </m:r>
                      </m:fName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𝐾</m:t>
                        </m:r>
                        <m:func>
                          <m:func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s-CL" sz="2800" i="1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s-CL" sz="2800">
                                    <a:latin typeface="Cambria Math" panose="02040503050406030204" pitchFamily="18" charset="0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s-CL" sz="2800" i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lim>
                            </m:limLow>
                          </m:fName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s-CL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 =  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𝐾𝐿</m:t>
                            </m:r>
                          </m:e>
                        </m:func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func>
                  </m:oMath>
                </a14:m>
                <a:r>
                  <a:rPr lang="es-CL" sz="2800" dirty="0"/>
                  <a:t>         </a:t>
                </a:r>
              </a:p>
              <a:p>
                <a:r>
                  <a:rPr lang="es-CL" sz="2800" dirty="0"/>
                  <a:t>4) Límite del cociente de dos funciones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CL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 sz="28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 =  </m:t>
                        </m:r>
                        <m:sSub>
                          <m:sSub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       </m:t>
                        </m:r>
                        <m:func>
                          <m:func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s-CL" sz="2800" i="1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s-CL" sz="2800">
                                    <a:latin typeface="Cambria Math" panose="02040503050406030204" pitchFamily="18" charset="0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s-CL" sz="2800" i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lim>
                            </m:limLow>
                          </m:fName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es-CL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 =  </m:t>
                            </m:r>
                            <m:sSub>
                              <m:sSubPr>
                                <m:ctrlPr>
                                  <a:rPr lang="es-CL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s-CL" sz="2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func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  ; </m:t>
                        </m:r>
                        <m:sSub>
                          <m:sSub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≠0</m:t>
                        </m:r>
                      </m:e>
                    </m:func>
                  </m:oMath>
                </a14:m>
                <a:endParaRPr lang="es-CL" sz="2800" dirty="0"/>
              </a:p>
              <a:p>
                <a:r>
                  <a:rPr lang="es-CL" sz="2800" dirty="0"/>
                  <a:t> </a:t>
                </a:r>
              </a:p>
              <a:p>
                <a:r>
                  <a:rPr lang="es-CL" sz="2800" dirty="0"/>
                  <a:t>         Entonces,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L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 sz="28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s-CL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: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es-CL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= </m:t>
                        </m:r>
                      </m:e>
                    </m:func>
                    <m:func>
                      <m:funcPr>
                        <m:ctrlPr>
                          <a:rPr lang="es-CL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 sz="28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: </m:t>
                        </m:r>
                        <m:func>
                          <m:func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s-CL" sz="2800" i="1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s-CL" sz="2800">
                                    <a:latin typeface="Cambria Math" panose="02040503050406030204" pitchFamily="18" charset="0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s-CL" sz="2800" i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lim>
                            </m:limLow>
                          </m:fName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es-CL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 =  </m:t>
                            </m:r>
                            <m:sSub>
                              <m:sSubPr>
                                <m:ctrlPr>
                                  <a:rPr lang="es-CL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s-CL" sz="2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s-CL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s-CL" sz="2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func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func>
                  </m:oMath>
                </a14:m>
                <a:endParaRPr lang="es-CL" sz="2800" dirty="0"/>
              </a:p>
              <a:p>
                <a:endParaRPr lang="es-CL" sz="2800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32933" y="355599"/>
                <a:ext cx="9601200" cy="5909733"/>
              </a:xfrm>
              <a:blipFill>
                <a:blip r:embed="rId2"/>
                <a:stretch>
                  <a:fillRect l="-114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6268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190978" y="728133"/>
                <a:ext cx="9601200" cy="5841999"/>
              </a:xfrm>
            </p:spPr>
            <p:txBody>
              <a:bodyPr>
                <a:normAutofit/>
              </a:bodyPr>
              <a:lstStyle/>
              <a:p>
                <a:r>
                  <a:rPr lang="es-CL" sz="2800" b="1" dirty="0"/>
                  <a:t>Casos especiales:</a:t>
                </a:r>
                <a:endParaRPr lang="es-CL" sz="2800" dirty="0"/>
              </a:p>
              <a:p>
                <a:r>
                  <a:rPr lang="es-CL" sz="2800" b="1" dirty="0"/>
                  <a:t>               </a:t>
                </a:r>
                <a:r>
                  <a:rPr lang="es-CL" sz="2800" dirty="0"/>
                  <a:t>¿Cuál es el valor de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L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nor/>
                              </m:rPr>
                              <a:rPr lang="es-CL" sz="2800"/>
                              <m:t>Lim</m:t>
                            </m:r>
                          </m:e>
                          <m:lim>
                            <m:r>
                              <m:rPr>
                                <m:nor/>
                              </m:rPr>
                              <a:rPr lang="es-CL" sz="2800"/>
                              <m:t>x</m:t>
                            </m:r>
                            <m:r>
                              <m:rPr>
                                <m:nor/>
                              </m:rPr>
                              <a:rPr lang="es-CL" sz="2800"/>
                              <m:t>→2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CL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sz="28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p>
                                <m:r>
                                  <a:rPr lang="es-CL" sz="28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−8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s-CL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sz="28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p>
                                <m:r>
                                  <a:rPr lang="es-CL" sz="2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</m:den>
                        </m:f>
                      </m:e>
                    </m:func>
                  </m:oMath>
                </a14:m>
                <a:endParaRPr lang="es-CL" sz="2800" dirty="0"/>
              </a:p>
              <a:p>
                <a:r>
                  <a:rPr lang="es-CL" sz="2800" dirty="0"/>
                  <a:t> </a:t>
                </a:r>
              </a:p>
              <a:p>
                <a:r>
                  <a:rPr lang="es-CL" sz="2800" dirty="0"/>
                  <a:t>                </a:t>
                </a:r>
                <a:br>
                  <a:rPr lang="es-CL" sz="2800" dirty="0"/>
                </a:br>
                <a:r>
                  <a:rPr lang="es-CL" sz="2800" dirty="0"/>
                  <a:t>        En este caso no se puede aplicar la propiedad de cociente ya que la expresión se indetermina esto 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  <m:r>
                      <a:rPr lang="es-CL" sz="2800" i="1">
                        <a:latin typeface="Cambria Math" panose="02040503050406030204" pitchFamily="18" charset="0"/>
                      </a:rPr>
                      <m:t> =∞</m:t>
                    </m:r>
                  </m:oMath>
                </a14:m>
                <a:r>
                  <a:rPr lang="es-CL" sz="2800" dirty="0"/>
                  <a:t> (no es un número real)	</a:t>
                </a:r>
              </a:p>
              <a:p>
                <a:endParaRPr lang="es-CL" sz="2800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90978" y="728133"/>
                <a:ext cx="9601200" cy="5841999"/>
              </a:xfrm>
              <a:blipFill>
                <a:blip r:embed="rId2"/>
                <a:stretch>
                  <a:fillRect l="-1143" t="-146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3128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44222" y="378176"/>
                <a:ext cx="11147777" cy="6203245"/>
              </a:xfrm>
            </p:spPr>
            <p:txBody>
              <a:bodyPr>
                <a:normAutofit/>
              </a:bodyPr>
              <a:lstStyle/>
              <a:p>
                <a:r>
                  <a:rPr lang="es-CL" sz="2800" dirty="0"/>
                  <a:t>Aplicamos la estrategia expuesta anteriormente,</a:t>
                </a:r>
              </a:p>
              <a:p>
                <a:r>
                  <a:rPr lang="es-CL" sz="2800" dirty="0"/>
                  <a:t>Por lo tanto para calcular este límite debemos encontrar un polinomio de la forma (x-a) que sea divisor tanto del numerador como del denominador.</a:t>
                </a:r>
                <a:br>
                  <a:rPr lang="es-CL" sz="2800" dirty="0"/>
                </a:br>
                <a:r>
                  <a:rPr lang="es-CL" sz="2800" dirty="0"/>
                  <a:t>Esto es: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CL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 sz="28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→2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−2)(</m:t>
                            </m:r>
                            <m:sSup>
                              <m:sSupPr>
                                <m:ctrlPr>
                                  <a:rPr lang="es-CL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s-CL" sz="2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+4)</m:t>
                            </m:r>
                          </m:num>
                          <m:den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+2)(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−2)</m:t>
                            </m:r>
                          </m:den>
                        </m:f>
                      </m:e>
                    </m:func>
                  </m:oMath>
                </a14:m>
                <a:endParaRPr lang="es-CL" sz="28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CL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 sz="28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→2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CL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s-CL" sz="2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+4</m:t>
                            </m:r>
                          </m:num>
                          <m:den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den>
                        </m:f>
                      </m:e>
                    </m:func>
                    <m:r>
                      <a:rPr lang="es-CL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4+4+4</m:t>
                        </m:r>
                      </m:num>
                      <m:den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2+2</m:t>
                        </m:r>
                      </m:den>
                    </m:f>
                    <m:r>
                      <a:rPr lang="es-CL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s-CL" sz="28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s-CL" sz="2800" dirty="0"/>
              </a:p>
              <a:p>
                <a:r>
                  <a:rPr lang="es-CL" sz="2800" dirty="0"/>
                  <a:t> </a:t>
                </a:r>
              </a:p>
              <a:p>
                <a:r>
                  <a:rPr lang="es-CL" sz="2800" dirty="0"/>
                  <a:t>En general, si:   </a:t>
                </a:r>
                <a14:m>
                  <m:oMath xmlns:m="http://schemas.openxmlformats.org/officeDocument/2006/math">
                    <m:r>
                      <a:rPr lang="es-CL" sz="28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sz="2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CL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s-CL" sz="2800" i="1"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es-CL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CL" sz="28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s-CL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sz="2800">
                        <a:latin typeface="Cambria Math" panose="02040503050406030204" pitchFamily="18" charset="0"/>
                      </a:rPr>
                      <m:t>              </m:t>
                    </m:r>
                    <m:r>
                      <m:rPr>
                        <m:sty m:val="p"/>
                      </m:rPr>
                      <a:rPr lang="es-CL" sz="2800">
                        <a:latin typeface="Cambria Math" panose="02040503050406030204" pitchFamily="18" charset="0"/>
                      </a:rPr>
                      <m:t>y</m:t>
                    </m:r>
                    <m:r>
                      <a:rPr lang="es-CL" sz="2800">
                        <a:latin typeface="Cambria Math" panose="02040503050406030204" pitchFamily="18" charset="0"/>
                      </a:rPr>
                      <m:t>        </m:t>
                    </m:r>
                  </m:oMath>
                </a14:m>
                <a:endParaRPr lang="es-CL" sz="280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s-CL" sz="280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s-CL" sz="2800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s-CL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sz="2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CL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s-CL" sz="2800" i="1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es-CL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s-CL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CL" sz="2800" i="1">
                        <a:latin typeface="Cambria Math" panose="02040503050406030204" pitchFamily="18" charset="0"/>
                      </a:rPr>
                      <m:t> (</m:t>
                    </m:r>
                    <m:r>
                      <a:rPr lang="es-CL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CL" sz="2800" dirty="0"/>
              </a:p>
              <a:p>
                <a:endParaRPr lang="es-CL" sz="2800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4222" y="378176"/>
                <a:ext cx="11147777" cy="6203245"/>
              </a:xfrm>
              <a:blipFill>
                <a:blip r:embed="rId2"/>
                <a:stretch>
                  <a:fillRect l="-984" t="-1375" r="-76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4436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99067" y="536222"/>
            <a:ext cx="9601200" cy="6146800"/>
          </a:xfrm>
        </p:spPr>
        <p:txBody>
          <a:bodyPr/>
          <a:lstStyle/>
          <a:p>
            <a:r>
              <a:rPr lang="es-CL" dirty="0"/>
              <a:t>Temas:</a:t>
            </a:r>
          </a:p>
          <a:p>
            <a:r>
              <a:rPr lang="es-CL" dirty="0"/>
              <a:t>Concepto de limite de una función real</a:t>
            </a:r>
          </a:p>
          <a:p>
            <a:r>
              <a:rPr lang="es-CL" dirty="0"/>
              <a:t>Limites laterales.</a:t>
            </a:r>
          </a:p>
          <a:p>
            <a:r>
              <a:rPr lang="es-CL" dirty="0"/>
              <a:t>Continuidad de una función.</a:t>
            </a:r>
          </a:p>
          <a:p>
            <a:r>
              <a:rPr lang="es-CL" dirty="0"/>
              <a:t>Propiedades de  limites reales.</a:t>
            </a:r>
          </a:p>
          <a:p>
            <a:r>
              <a:rPr lang="es-CL" dirty="0"/>
              <a:t>Métodos analíticos para calcular limites.</a:t>
            </a:r>
          </a:p>
          <a:p>
            <a:endParaRPr lang="es-CL" dirty="0"/>
          </a:p>
          <a:p>
            <a:r>
              <a:rPr lang="es-CL" dirty="0"/>
              <a:t>Objetivos:</a:t>
            </a:r>
          </a:p>
          <a:p>
            <a:r>
              <a:rPr lang="es-CL" dirty="0"/>
              <a:t>1.- Analizar gráficamente limites laterales en un entorno del dominio.</a:t>
            </a:r>
          </a:p>
          <a:p>
            <a:r>
              <a:rPr lang="es-CL" dirty="0"/>
              <a:t>2.- determinar la continuidad de una función en un punto del dominio a </a:t>
            </a:r>
            <a:r>
              <a:rPr lang="es-CL" dirty="0" err="1"/>
              <a:t>trraves</a:t>
            </a:r>
            <a:r>
              <a:rPr lang="es-CL" dirty="0"/>
              <a:t> de la definición formal.</a:t>
            </a:r>
          </a:p>
          <a:p>
            <a:r>
              <a:rPr lang="es-CL" dirty="0"/>
              <a:t>3.- Aplicar criterios analíticos para determinar limites de funciones reales.</a:t>
            </a:r>
          </a:p>
          <a:p>
            <a:r>
              <a:rPr lang="es-CL" dirty="0"/>
              <a:t>4.- Aplicar propiedades de limites </a:t>
            </a:r>
            <a:r>
              <a:rPr lang="es-CL" dirty="0" err="1"/>
              <a:t>rales</a:t>
            </a:r>
            <a:r>
              <a:rPr lang="es-CL" dirty="0"/>
              <a:t> par calcular el limite de funciones reales en un punto del dominio.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372153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349022" y="581376"/>
                <a:ext cx="10639778" cy="6079067"/>
              </a:xfrm>
            </p:spPr>
            <p:txBody>
              <a:bodyPr>
                <a:normAutofit/>
              </a:bodyPr>
              <a:lstStyle/>
              <a:p>
                <a:r>
                  <a:rPr lang="es-CL" b="1" dirty="0"/>
                  <a:t>Límite de funciones irracionales:</a:t>
                </a:r>
                <a:endParaRPr lang="es-CL" dirty="0"/>
              </a:p>
              <a:p>
                <a:r>
                  <a:rPr lang="es-CL" b="1" dirty="0"/>
                  <a:t> </a:t>
                </a:r>
                <a:endParaRPr lang="es-CL" dirty="0"/>
              </a:p>
              <a:p>
                <a:r>
                  <a:rPr lang="es-CL" b="1" dirty="0"/>
                  <a:t>  	</a:t>
                </a:r>
                <a:r>
                  <a:rPr lang="es-CL" dirty="0"/>
                  <a:t>Ejemplo:</a:t>
                </a:r>
              </a:p>
              <a:p>
                <a:r>
                  <a:rPr lang="es-CL" dirty="0"/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ad>
                              <m:radPr>
                                <m:degHide m:val="on"/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rad>
                          </m:den>
                        </m:f>
                      </m:e>
                    </m:func>
                  </m:oMath>
                </a14:m>
                <a:endParaRPr lang="es-CL" dirty="0"/>
              </a:p>
              <a:p>
                <a:r>
                  <a:rPr lang="es-CL" dirty="0"/>
                  <a:t>Si se reemplazamos directamente obtenemos la forma indeterminada </a:t>
                </a:r>
                <a:br>
                  <a:rPr lang="es-CL" dirty="0"/>
                </a:br>
                <a:endParaRPr lang="es-CL" dirty="0"/>
              </a:p>
              <a:p>
                <a:r>
                  <a:rPr lang="es-CL" dirty="0"/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den>
                        </m:f>
                      </m:e>
                    </m:func>
                    <m:r>
                      <a:rPr lang="es-CL" i="1">
                        <a:latin typeface="Cambria Math" panose="02040503050406030204" pitchFamily="18" charset="0"/>
                      </a:rPr>
                      <m:t>=∞</m:t>
                    </m:r>
                  </m:oMath>
                </a14:m>
                <a:endParaRPr lang="es-CL" dirty="0"/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Pero si amplificamos por el conjugado del denominador (o numerador si fuese el caso) se tendrá:</a:t>
                </a: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49022" y="581376"/>
                <a:ext cx="10639778" cy="6079067"/>
              </a:xfrm>
              <a:blipFill>
                <a:blip r:embed="rId2"/>
                <a:stretch>
                  <a:fillRect l="-515" t="-80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55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En este caso , amplificamos la función convenientemente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ad>
                              <m:radPr>
                                <m:degHide m:val="on"/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rad>
                          </m:den>
                        </m:f>
                      </m:e>
                    </m:func>
                    <m:r>
                      <a:rPr lang="es-CL" i="1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(1+</m:t>
                        </m:r>
                        <m:rad>
                          <m:radPr>
                            <m:degHide m:val="on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rad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1−</m:t>
                        </m:r>
                        <m:rad>
                          <m:radPr>
                            <m:degHide m:val="on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(1+</m:t>
                        </m:r>
                        <m:rad>
                          <m:radPr>
                            <m:degHide m:val="on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rad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s-CL" dirty="0"/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e>
                    </m:func>
                    <m:r>
                      <a:rPr lang="es-CL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s-CL" dirty="0"/>
              </a:p>
              <a:p>
                <a:endParaRPr lang="es-CL" dirty="0"/>
              </a:p>
              <a:p>
                <a:r>
                  <a:rPr lang="es-CL" dirty="0"/>
                  <a:t>En general toda amplificación o simplificación u otro tipo de transformaciones que permita eliminar las formas de indeterminación , son válidas.</a:t>
                </a: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28313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Ejemplos: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247423" y="1800577"/>
                <a:ext cx="10143066" cy="473569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s-CL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L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 sz="28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→3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ad>
                              <m:radPr>
                                <m:degHide m:val="on"/>
                                <m:ctrlPr>
                                  <a:rPr lang="es-CL" sz="28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CL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CL" sz="2800" i="1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rad>
                          </m:num>
                          <m:den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den>
                        </m:f>
                      </m:e>
                    </m:func>
                  </m:oMath>
                </a14:m>
                <a:endParaRPr lang="es-CL" sz="2800" dirty="0"/>
              </a:p>
              <a:p>
                <a:pPr marL="0" indent="0">
                  <a:buNone/>
                </a:pPr>
                <a:endParaRPr lang="es-CL" sz="2800" dirty="0"/>
              </a:p>
              <a:p>
                <a:r>
                  <a:rPr lang="es-CL" sz="2800" dirty="0"/>
                  <a:t>Al evaluar directamente , el limite se indetermina: .-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L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 sz="28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→3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s-CL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ad>
                              <m:radPr>
                                <m:degHide m:val="on"/>
                                <m:ctrlPr>
                                  <a:rPr lang="es-CL" sz="28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s-CL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s-CL" sz="2800" i="1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rad>
                          </m:num>
                          <m:den>
                            <m:r>
                              <a:rPr lang="es-CL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s-CL" sz="28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den>
                        </m:f>
                      </m:e>
                    </m:func>
                  </m:oMath>
                </a14:m>
                <a:r>
                  <a:rPr lang="es-CL" sz="2800" dirty="0"/>
                  <a:t>=</a:t>
                </a:r>
                <a14:m>
                  <m:oMath xmlns:m="http://schemas.openxmlformats.org/officeDocument/2006/math">
                    <m:r>
                      <a:rPr lang="es-CL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endParaRPr lang="es-CL" sz="2800" dirty="0">
                  <a:ea typeface="Cambria Math" panose="02040503050406030204" pitchFamily="18" charset="0"/>
                </a:endParaRPr>
              </a:p>
              <a:p>
                <a:endParaRPr lang="es-CL" sz="2800" dirty="0">
                  <a:ea typeface="Cambria Math" panose="02040503050406030204" pitchFamily="18" charset="0"/>
                </a:endParaRPr>
              </a:p>
              <a:p>
                <a:r>
                  <a:rPr lang="es-CL" sz="2800" dirty="0"/>
                  <a:t>Procedemos a transformar la función o expresión que la define;</a:t>
                </a:r>
              </a:p>
              <a:p>
                <a:endParaRPr lang="es-CL" sz="2800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47423" y="1800577"/>
                <a:ext cx="10143066" cy="4735690"/>
              </a:xfrm>
              <a:blipFill>
                <a:blip r:embed="rId2"/>
                <a:stretch>
                  <a:fillRect l="-1142" r="-24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6557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475772" y="166686"/>
                <a:ext cx="9601200" cy="653891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s-CL" dirty="0"/>
                  <a:t>Concepto de límites laterales</a:t>
                </a:r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r>
                  <a:rPr lang="es-CL" dirty="0"/>
                  <a:t>Observamos que al aproximarse a x=6 , tanto por la izquierda como por la derecha , los valores de la función f(x) se acercan al valor 15</a:t>
                </a:r>
              </a:p>
              <a:p>
                <a:pPr marL="0" indent="0">
                  <a:buNone/>
                </a:pPr>
                <a:r>
                  <a:rPr lang="es-CL" dirty="0"/>
                  <a:t>Por lo tanto: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lim>
                        </m:limLow>
                      </m:fName>
                      <m:e>
                        <m:sSup>
                          <m:sSupPr>
                            <m:ctrlPr>
                              <a:rPr lang="es-CL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(2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−15)=15</m:t>
                        </m:r>
                      </m:e>
                    </m:func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75772" y="166686"/>
                <a:ext cx="9601200" cy="6538913"/>
              </a:xfrm>
              <a:blipFill>
                <a:blip r:embed="rId2"/>
                <a:stretch>
                  <a:fillRect l="-635" t="-746" r="-57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147" y="166687"/>
            <a:ext cx="5038725" cy="315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4672" y="3319462"/>
            <a:ext cx="103632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02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818444"/>
                <a:ext cx="9601200" cy="5740399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s-CL" dirty="0"/>
                  <a:t>Continuidad de una función real</a:t>
                </a:r>
              </a:p>
              <a:p>
                <a:endParaRPr lang="es-CL" dirty="0"/>
              </a:p>
              <a:p>
                <a:r>
                  <a:rPr lang="es-CL" dirty="0"/>
                  <a:t>Entonces respecto a esta función, podemos decir que el valor del límite de la función cuando “tiende “ a 6 es 15, y además el valor de la función en ese punto es también 15, de modo que la función es continua en ese punto.</a:t>
                </a:r>
              </a:p>
              <a:p>
                <a:r>
                  <a:rPr lang="es-CL" dirty="0"/>
                  <a:t>Es decir: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=2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−7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−15</m:t>
                    </m:r>
                  </m:oMath>
                </a14:m>
                <a:r>
                  <a:rPr lang="es-CL" dirty="0"/>
                  <a:t> , evaluada en el punto x=6</a:t>
                </a:r>
              </a:p>
              <a:p>
                <a:r>
                  <a:rPr lang="es-CL" dirty="0"/>
                  <a:t>Esto es: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d>
                        <m:r>
                          <a:rPr lang="es-CL" i="1">
                            <a:latin typeface="Cambria Math" panose="02040503050406030204" pitchFamily="18" charset="0"/>
                          </a:rPr>
                          <m:t>=2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∗6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−7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∗6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−15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=72−42−15=15</m:t>
                    </m:r>
                  </m:oMath>
                </a14:m>
                <a:endParaRPr lang="es-CL" dirty="0"/>
              </a:p>
              <a:p>
                <a:r>
                  <a:rPr lang="es-CL" dirty="0"/>
                  <a:t>Y además: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→6</m:t>
                            </m:r>
                          </m:lim>
                        </m:limLow>
                      </m:fName>
                      <m:e>
                        <m:sSup>
                          <m:sSup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(2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CL" i="1">
                            <a:latin typeface="Cambria Math" panose="02040503050406030204" pitchFamily="18" charset="0"/>
                          </a:rPr>
                          <m:t>−7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−15)=15</m:t>
                        </m:r>
                      </m:e>
                    </m:func>
                  </m:oMath>
                </a14:m>
                <a:endParaRPr lang="es-CL" dirty="0"/>
              </a:p>
              <a:p>
                <a:r>
                  <a:rPr lang="es-CL" dirty="0"/>
                  <a:t>En este caso , tanto la función está definida en ese punto y el límite existe y toma el mismo valor </a:t>
                </a:r>
              </a:p>
              <a:p>
                <a:r>
                  <a:rPr lang="es-CL" dirty="0"/>
                  <a:t>La continuidad de una función está referida no a la función como un todo sino por el contrario “la función será continua en un punto” del dominio cuando cumple la siguiente condición</a:t>
                </a:r>
              </a:p>
              <a:p>
                <a:r>
                  <a:rPr lang="es-CL" dirty="0"/>
                  <a:t>Una función f(x) será continua en un punto “a” del dominio cuando se cumple:</a:t>
                </a:r>
              </a:p>
              <a:p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s-CL" dirty="0"/>
              </a:p>
              <a:p>
                <a:r>
                  <a:rPr lang="es-CL" dirty="0"/>
                  <a:t> </a:t>
                </a: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818444"/>
                <a:ext cx="9601200" cy="5740399"/>
              </a:xfrm>
              <a:blipFill>
                <a:blip r:embed="rId2"/>
                <a:stretch>
                  <a:fillRect l="-508" t="-1911" r="-82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2823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Veamos otro ejemplo: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CL" dirty="0"/>
                  <a:t>Consideramos ahora la función:</a:t>
                </a:r>
              </a:p>
              <a:p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r>
                  <a:rPr lang="es-CL" dirty="0"/>
                  <a:t>    Y calculemos;   </a:t>
                </a:r>
                <a:r>
                  <a:rPr lang="es-CL" dirty="0" err="1"/>
                  <a:t>Dom</a:t>
                </a:r>
                <a:r>
                  <a:rPr lang="es-CL" dirty="0"/>
                  <a:t>: IR –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d>
                              <m:dPr>
                                <m:begChr m:val="|"/>
                                <m:endChr m:val="|"/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den>
                        </m:f>
                      </m:e>
                    </m:func>
                  </m:oMath>
                </a14:m>
                <a:endParaRPr lang="es-CL" dirty="0"/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Para ello evaluamos la función en un entorno de cero.</a:t>
                </a:r>
              </a:p>
              <a:p>
                <a:r>
                  <a:rPr lang="es-CL" dirty="0"/>
                  <a:t> </a:t>
                </a: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1" t="-136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0671" y="5329237"/>
            <a:ext cx="694372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45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s-CL" dirty="0"/>
                  <a:t>Observamos que:</a:t>
                </a:r>
              </a:p>
              <a:p>
                <a:r>
                  <a:rPr lang="es-CL" dirty="0" err="1"/>
                  <a:t>Lím</a:t>
                </a:r>
                <a:r>
                  <a:rPr lang="es-CL" dirty="0"/>
                  <a:t>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s-CL" dirty="0"/>
                  <a:t>  al acercarse a cero por la izquierda el límite tiende a -1.</a:t>
                </a:r>
                <a:endParaRPr lang="es-CL" dirty="0">
                  <a:effectLst/>
                </a:endParaRPr>
              </a:p>
              <a:p>
                <a:r>
                  <a:rPr lang="es-CL" dirty="0"/>
                  <a:t>x→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endParaRPr lang="es-CL" dirty="0">
                  <a:effectLst/>
                </a:endParaRPr>
              </a:p>
              <a:p>
                <a:r>
                  <a:rPr lang="es-CL" dirty="0"/>
                  <a:t> </a:t>
                </a:r>
                <a:endParaRPr lang="es-CL" dirty="0">
                  <a:effectLst/>
                </a:endParaRPr>
              </a:p>
              <a:p>
                <a:r>
                  <a:rPr lang="es-CL" dirty="0" err="1"/>
                  <a:t>Lím</a:t>
                </a:r>
                <a:r>
                  <a:rPr lang="es-CL" dirty="0"/>
                  <a:t>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s-CL" dirty="0"/>
                  <a:t>  al acercarse a cero por la derecha el límite tiene a 1.</a:t>
                </a:r>
                <a:endParaRPr lang="es-CL" dirty="0">
                  <a:effectLst/>
                </a:endParaRPr>
              </a:p>
              <a:p>
                <a:r>
                  <a:rPr lang="es-CL" dirty="0"/>
                  <a:t>x→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es-CL" dirty="0">
                  <a:effectLst/>
                </a:endParaRPr>
              </a:p>
              <a:p>
                <a:r>
                  <a:rPr lang="es-CL" dirty="0"/>
                  <a:t> </a:t>
                </a:r>
                <a:endParaRPr lang="es-CL" dirty="0">
                  <a:effectLst/>
                </a:endParaRPr>
              </a:p>
              <a:p>
                <a:r>
                  <a:rPr lang="es-CL" dirty="0"/>
                  <a:t>Es decir los valores de la función </a:t>
                </a:r>
                <a:r>
                  <a:rPr lang="es-CL" b="1" dirty="0"/>
                  <a:t>no tienden a un único valor.</a:t>
                </a:r>
                <a:endParaRPr lang="es-CL" dirty="0">
                  <a:effectLst/>
                </a:endParaRPr>
              </a:p>
              <a:p>
                <a:r>
                  <a:rPr lang="es-CL" dirty="0"/>
                  <a:t>  En este caso decimos que la función </a:t>
                </a:r>
                <a:r>
                  <a:rPr lang="es-CL" b="1" dirty="0"/>
                  <a:t>no tiene límite cuando x→ 0.</a:t>
                </a:r>
                <a:endParaRPr lang="es-CL" dirty="0">
                  <a:effectLst/>
                </a:endParaRPr>
              </a:p>
              <a:p>
                <a:r>
                  <a:rPr lang="es-CL" dirty="0">
                    <a:solidFill>
                      <a:srgbClr val="C00000"/>
                    </a:solidFill>
                  </a:rPr>
                  <a:t>  Los límites por la izquierda y por la derecha se denominan límites laterales.</a:t>
                </a:r>
                <a:endParaRPr lang="es-CL" dirty="0">
                  <a:solidFill>
                    <a:srgbClr val="C00000"/>
                  </a:solidFill>
                  <a:effectLst/>
                </a:endParaRP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17" t="-221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9452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03866" y="660400"/>
            <a:ext cx="9601200" cy="3581400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El gráfico muestra claramente esta idea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5555" y="1501423"/>
            <a:ext cx="7175500" cy="466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144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78089" y="592666"/>
                <a:ext cx="9601200" cy="3581400"/>
              </a:xfrm>
            </p:spPr>
            <p:txBody>
              <a:bodyPr/>
              <a:lstStyle/>
              <a:p>
                <a:r>
                  <a:rPr lang="es-CL" dirty="0"/>
                  <a:t>Analicemos ahora la función: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CL" i="1">
                            <a:latin typeface="Cambria Math" panose="02040503050406030204" pitchFamily="18" charset="0"/>
                          </a:rPr>
                          <m:t>−9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</m:oMath>
                </a14:m>
                <a:r>
                  <a:rPr lang="es-CL" dirty="0"/>
                  <a:t>  </a:t>
                </a:r>
                <a:endParaRPr lang="es-CL" dirty="0">
                  <a:effectLst/>
                </a:endParaRPr>
              </a:p>
              <a:p>
                <a:r>
                  <a:rPr lang="es-CL" dirty="0"/>
                  <a:t>¿Cuál es el límite de la función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CL" i="1">
                            <a:latin typeface="Cambria Math" panose="02040503050406030204" pitchFamily="18" charset="0"/>
                          </a:rPr>
                          <m:t>−9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</m:oMath>
                </a14:m>
                <a:r>
                  <a:rPr lang="es-CL" dirty="0"/>
                  <a:t>  cuando x tiende a 3</a:t>
                </a:r>
                <a:endParaRPr lang="es-CL" dirty="0">
                  <a:effectLst/>
                </a:endParaRPr>
              </a:p>
              <a:p>
                <a:r>
                  <a:rPr lang="es-CL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→3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−9</m:t>
                            </m:r>
                          </m:num>
                          <m:den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den>
                        </m:f>
                      </m:e>
                    </m:func>
                  </m:oMath>
                </a14:m>
                <a:endParaRPr lang="es-CL" dirty="0">
                  <a:effectLst/>
                </a:endParaRPr>
              </a:p>
              <a:p>
                <a:r>
                  <a:rPr lang="es-CL" dirty="0"/>
                  <a:t>Si reemplazamos directamente, el límite se indetermina.</a:t>
                </a:r>
                <a:endParaRPr lang="es-CL" dirty="0">
                  <a:effectLst/>
                </a:endParaRPr>
              </a:p>
              <a:p>
                <a:r>
                  <a:rPr lang="es-CL" dirty="0"/>
                  <a:t>  </a:t>
                </a:r>
                <a:endParaRPr lang="es-CL" dirty="0">
                  <a:effectLst/>
                </a:endParaRPr>
              </a:p>
              <a:p>
                <a:r>
                  <a:rPr lang="es-CL" dirty="0"/>
                  <a:t> </a:t>
                </a:r>
                <a:endParaRPr lang="es-CL" dirty="0">
                  <a:effectLst/>
                </a:endParaRP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8089" y="592666"/>
                <a:ext cx="9601200" cy="3581400"/>
              </a:xfrm>
              <a:blipFill>
                <a:blip r:embed="rId2"/>
                <a:stretch>
                  <a:fillRect l="-57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5915" y="4816030"/>
            <a:ext cx="2749374" cy="239200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32801" y="2220203"/>
            <a:ext cx="3555470" cy="248152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1280758" y="3355839"/>
                <a:ext cx="6096000" cy="216411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C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Observamos que al aproximarse x a 3 por la izquierda y por la derecha, los valores de la función se aproximan a 6</a:t>
                </a:r>
                <a:endParaRPr lang="es-CL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C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Luego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→3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CL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s-CL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s-CL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−9</m:t>
                            </m:r>
                          </m:num>
                          <m:den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−3</m:t>
                            </m:r>
                          </m:den>
                        </m:f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=6</m:t>
                        </m:r>
                      </m:e>
                    </m:func>
                  </m:oMath>
                </a14:m>
                <a:endParaRPr lang="es-CL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C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Observe que la recta: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s-C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s-C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s-C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es-C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, corresponde a una asíntota vertical y en ese punto la función no está definida, esto es dominio de f(0) corresponde al R-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s-C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</m:oMath>
                </a14:m>
                <a:endParaRPr lang="es-CL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758" y="3355839"/>
                <a:ext cx="6096000" cy="2164119"/>
              </a:xfrm>
              <a:prstGeom prst="rect">
                <a:avLst/>
              </a:prstGeom>
              <a:blipFill>
                <a:blip r:embed="rId5"/>
                <a:stretch>
                  <a:fillRect l="-800" t="-1124" r="-900" b="-280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1051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179689" y="333022"/>
                <a:ext cx="9601200" cy="3581400"/>
              </a:xfrm>
            </p:spPr>
            <p:txBody>
              <a:bodyPr/>
              <a:lstStyle/>
              <a:p>
                <a:r>
                  <a:rPr lang="es-CL" dirty="0"/>
                  <a:t>Ahora consideraremos la función f(0), en el eje de las imágenes, esto es 0Y y tomemos un entorno del valor 6 con un valor suficientemente pequeño, digamos</a:t>
                </a:r>
              </a:p>
              <a:p>
                <a:r>
                  <a:rPr lang="es-CL" dirty="0"/>
                  <a:t>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s-CL" dirty="0"/>
                  <a:t> =1/10 y averiguamos para qué valores de x se cumple que las imágenes “caen” en ese entorno, esto es</a:t>
                </a:r>
              </a:p>
              <a:p>
                <a:r>
                  <a:rPr lang="es-CL" dirty="0"/>
                  <a:t>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(0)∈</m:t>
                    </m:r>
                    <m:d>
                      <m:dPr>
                        <m:begChr m:val="]"/>
                        <m:endChr m:val="["/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6−</m:t>
                        </m:r>
                        <m:f>
                          <m:f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  <m:r>
                          <a:rPr lang="es-CL" i="1">
                            <a:latin typeface="Cambria Math" panose="02040503050406030204" pitchFamily="18" charset="0"/>
                          </a:rPr>
                          <m:t>,6+</m:t>
                        </m:r>
                        <m:f>
                          <m:f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e>
                    </m:d>
                  </m:oMath>
                </a14:m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79689" y="333022"/>
                <a:ext cx="9601200" cy="3581400"/>
              </a:xfrm>
              <a:blipFill>
                <a:blip r:embed="rId2"/>
                <a:stretch>
                  <a:fillRect l="-571" t="-153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6125" y="4191529"/>
            <a:ext cx="1962150" cy="15906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1388534" y="2612516"/>
                <a:ext cx="6096000" cy="112639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  <a:tabLst>
                    <a:tab pos="3962400" algn="l"/>
                  </a:tabLst>
                </a:pPr>
                <a:r>
                  <a:rPr lang="es-C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Observamos que cualquier valor de X en un intervalo </a:t>
                </a:r>
                <a14:m>
                  <m:oMath xmlns:m="http://schemas.openxmlformats.org/officeDocument/2006/math">
                    <m:d>
                      <m:dPr>
                        <m:begChr m:val="]"/>
                        <m:endChr m:val="["/>
                        <m:ctrlPr>
                          <a:rPr lang="es-C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s-C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s-C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s-C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tiene su imagen f(x) en el entorno </a:t>
                </a:r>
                <a14:m>
                  <m:oMath xmlns:m="http://schemas.openxmlformats.org/officeDocument/2006/math">
                    <m:d>
                      <m:dPr>
                        <m:begChr m:val="]"/>
                        <m:endChr m:val="["/>
                        <m:ctrlP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6−</m:t>
                        </m:r>
                        <m:f>
                          <m:fPr>
                            <m:ctrlP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den>
                        </m:f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,6+</m:t>
                        </m:r>
                        <m:f>
                          <m:fPr>
                            <m:ctrlP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den>
                        </m:f>
                      </m:e>
                    </m:d>
                  </m:oMath>
                </a14:m>
                <a:r>
                  <a:rPr lang="es-C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excepto x=3, que naturalmente no está definida.</a:t>
                </a:r>
                <a:endParaRPr lang="es-CL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8534" y="2612516"/>
                <a:ext cx="6096000" cy="1126399"/>
              </a:xfrm>
              <a:prstGeom prst="rect">
                <a:avLst/>
              </a:prstGeom>
              <a:blipFill>
                <a:blip r:embed="rId4"/>
                <a:stretch>
                  <a:fillRect l="-900" t="-2717" r="-800" b="-706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211468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391</TotalTime>
  <Words>1439</Words>
  <Application>Microsoft Office PowerPoint</Application>
  <PresentationFormat>Panorámica</PresentationFormat>
  <Paragraphs>152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6" baseType="lpstr">
      <vt:lpstr>Calibri</vt:lpstr>
      <vt:lpstr>Cambria Math</vt:lpstr>
      <vt:lpstr>Franklin Gothic Book</vt:lpstr>
      <vt:lpstr>Crop</vt:lpstr>
      <vt:lpstr>Límite de una función real</vt:lpstr>
      <vt:lpstr>Presentación de PowerPoint</vt:lpstr>
      <vt:lpstr>Presentación de PowerPoint</vt:lpstr>
      <vt:lpstr>Presentación de PowerPoint</vt:lpstr>
      <vt:lpstr>Veamos otro ejemplo: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Estrategia para calcular limite</vt:lpstr>
      <vt:lpstr>Ejemplos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En este caso , amplificamos la función convenientemente</vt:lpstr>
      <vt:lpstr>Ejemplos: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elita</dc:creator>
  <cp:lastModifiedBy>cristian.vargass.14</cp:lastModifiedBy>
  <cp:revision>16</cp:revision>
  <dcterms:created xsi:type="dcterms:W3CDTF">2020-08-05T21:11:32Z</dcterms:created>
  <dcterms:modified xsi:type="dcterms:W3CDTF">2021-08-12T21:21:25Z</dcterms:modified>
</cp:coreProperties>
</file>